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719" r:id="rId2"/>
    <p:sldId id="722" r:id="rId3"/>
    <p:sldId id="720" r:id="rId4"/>
    <p:sldId id="748" r:id="rId5"/>
    <p:sldId id="726" r:id="rId6"/>
    <p:sldId id="727" r:id="rId7"/>
    <p:sldId id="742" r:id="rId8"/>
    <p:sldId id="728" r:id="rId9"/>
    <p:sldId id="730" r:id="rId10"/>
    <p:sldId id="729" r:id="rId11"/>
    <p:sldId id="731" r:id="rId12"/>
    <p:sldId id="740" r:id="rId13"/>
    <p:sldId id="721" r:id="rId14"/>
    <p:sldId id="744" r:id="rId15"/>
    <p:sldId id="723" r:id="rId16"/>
    <p:sldId id="746" r:id="rId17"/>
    <p:sldId id="747" r:id="rId18"/>
    <p:sldId id="745" r:id="rId19"/>
    <p:sldId id="732" r:id="rId20"/>
    <p:sldId id="733" r:id="rId21"/>
    <p:sldId id="734" r:id="rId22"/>
    <p:sldId id="739" r:id="rId23"/>
    <p:sldId id="741" r:id="rId24"/>
    <p:sldId id="736" r:id="rId25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56"/>
  </p:normalViewPr>
  <p:slideViewPr>
    <p:cSldViewPr>
      <p:cViewPr varScale="1">
        <p:scale>
          <a:sx n="112" d="100"/>
          <a:sy n="112" d="100"/>
        </p:scale>
        <p:origin x="18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648"/>
    </p:cViewPr>
  </p:sorterViewPr>
  <p:notesViewPr>
    <p:cSldViewPr>
      <p:cViewPr varScale="1">
        <p:scale>
          <a:sx n="63" d="100"/>
          <a:sy n="63" d="100"/>
        </p:scale>
        <p:origin x="-1098" y="-108"/>
      </p:cViewPr>
      <p:guideLst>
        <p:guide orient="horz" pos="3024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D4075D5-F9AF-8F42-B0D2-2CEC5B365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3" y="8961438"/>
            <a:ext cx="5588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3984" tIns="70728" rIns="143984" bIns="70728">
            <a:spAutoFit/>
          </a:bodyPr>
          <a:lstStyle>
            <a:lvl1pPr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452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452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452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452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4BD4AA97-355D-9D46-9E4D-EA4D889126EC}" type="slidenum">
              <a:rPr lang="en-US" altLang="en-US" sz="1200" smtClean="0"/>
              <a:pPr>
                <a:defRPr/>
              </a:pPr>
              <a:t>‹#›</a:t>
            </a:fld>
            <a:endParaRPr lang="en-US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07130AE-A387-2544-A9F5-92275123FD7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21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60625" tIns="30312" rIns="60625" bIns="30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F958989-96A6-9D4E-91AF-874CE7FEE5F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489200" y="1641475"/>
            <a:ext cx="2344738" cy="1758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192088"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384175"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576263"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768350"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3D4C22-A178-D94B-93D2-AC89E2E51D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435CBA-71AA-C04A-B50E-F5E11A3E1E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0CA323-4985-4B4A-ACC1-11C541F376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C290F-7D58-3943-9515-C5925B7A00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21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7DB6A0-BEF5-0E4D-BC93-68AE125B8D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734C16-4FC1-4849-B69C-0C243F9AD0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E35428-20BD-5C43-BB03-71EF7C124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F0B14-4D8A-A54C-8FC0-AACBE48041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19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EFFDE4-575F-8C46-AAD5-5305742E54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68B57C-8CD2-DD49-95C3-BC63FAA54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40F01F-50A7-9949-918B-49BE587E9B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BFB1F-CFF0-9349-9152-3F14069934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345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E12735-B400-DC47-901E-A24B62CDE9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72E1B3-FE23-1E46-A0E3-D5A3DA48C0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8FFBC-AB22-E34E-848B-2DADB9A1B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DA415-7387-3641-83AF-013E97BE4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225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817F28-6216-424C-8CB1-55BECCB66D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D5767E-0D58-4741-B1AC-F32EA23A6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DDDDE7-8D67-6B48-934E-58DC29E066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F2DA2-18BC-D84A-B1E7-78C88FC480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20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C25B03-B5A4-D24B-BFEF-44FC582CEA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F44AC0-7093-6041-BF33-A208EACC53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FCB672-7EBE-654A-AB7B-54255EB893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05CF-BBD0-1A49-9B6A-27065B47B2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61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D6EA66-852C-A348-8D88-3FF64F15ED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A39830-DD7B-2541-97EA-907F4F478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249020-5EF8-7C40-8F41-BBED1D017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2DBC9-203B-9C4F-B225-65B11790CD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55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AF00BF-542B-AF49-AEDD-BE71DE7097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D5D30C-3F4C-9444-BBE6-19543BF343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4D9698C-F53A-5B4A-BEE1-8BD40BECB5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20DF5-8FCF-774F-B498-A736C37592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97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288956-9BEF-074E-9EE5-7FC2B0431D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055A6F8-D1F3-7E47-B826-3AFD755F76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C111AD-DC04-C84F-BC09-27AA85EAE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258D1-8851-0440-A6CF-AF4F571BE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28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CB9771-BDFC-A342-B237-A3F052BCF8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0AE6EE4-35A9-7E43-8641-C016F98D68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BBA364-D6AE-4849-8E1A-47C51033B4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7CF0E-0582-984A-B816-8690DC93B3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84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F87ACC-8703-4E4C-81A3-9089E931E4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C6492B-5CE0-2244-BE97-707AC2BC0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33FB85-B86A-8244-82DA-39ED736C67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274EC-E899-914C-ACB9-BA20460B15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85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A41FD5-EA3B-7C4F-83B4-5DDE281387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0C7D5E-0CAF-814A-9CF9-0F8DFF31D3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33B413-7D92-934A-A2DE-65A1E52720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AB4AD-D422-A94A-A7BA-215441C979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117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79A1EFD-1801-CE41-AD29-ECE77606EA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1FE29CF-97C5-4345-8802-41455D3CF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36580" name="Rectangle 4">
            <a:extLst>
              <a:ext uri="{FF2B5EF4-FFF2-40B4-BE49-F238E27FC236}">
                <a16:creationId xmlns:a16="http://schemas.microsoft.com/office/drawing/2014/main" id="{CD459940-BD04-0344-B976-6D8B238189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81" name="Rectangle 5">
            <a:extLst>
              <a:ext uri="{FF2B5EF4-FFF2-40B4-BE49-F238E27FC236}">
                <a16:creationId xmlns:a16="http://schemas.microsoft.com/office/drawing/2014/main" id="{6F102C56-B351-0441-A562-7F6B57A6C1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82" name="Rectangle 6">
            <a:extLst>
              <a:ext uri="{FF2B5EF4-FFF2-40B4-BE49-F238E27FC236}">
                <a16:creationId xmlns:a16="http://schemas.microsoft.com/office/drawing/2014/main" id="{AC42073B-0933-9542-9D95-1B7C57E6448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CE2F9E8-3D3D-7441-A683-51E0DC545C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www.youtube.com/watch?v=rfkbv_WQtn0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la7.it/piazzapulita/video/coronavirus-dentro-il-reparto-di-terapia-intensiva-05-03-2020-311522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chart/21112/covid-19-growth-curve-selected-countries/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rldometers.info/coronavirus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isualcapitalist.com/infection-trajectory-flattening-the-covid19-curve/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ab.gedidigital.it/gedi-visual/2020/coronavirus-i-contagi-in-italia/?ref=RHPPTP-BH-I250745935-C12-P8-S1.3-T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aprovinciapavese.gelocal.it/pavia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aprovinciapavese.gelocal.it/pavia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p.repubblica.it/pwa/generale/2020/03/17/news/coronavirus_il_grido_delle_marche_due_calamita_in_tre_anni_ora_rischiamo_il_collasso_-251569899/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B1279242-F501-2D4E-A934-307F93A910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" y="1600200"/>
            <a:ext cx="8915400" cy="1470025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Report from Italy during the time of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SARS-CoV-2 </a:t>
            </a:r>
            <a:br>
              <a:rPr lang="en-US" altLang="en-US" sz="3600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6" name="Subtitle 1">
            <a:extLst>
              <a:ext uri="{FF2B5EF4-FFF2-40B4-BE49-F238E27FC236}">
                <a16:creationId xmlns:a16="http://schemas.microsoft.com/office/drawing/2014/main" id="{64D1BC9F-A756-0F43-B10C-86221F8722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2895600"/>
            <a:ext cx="8153400" cy="1752600"/>
          </a:xfrm>
        </p:spPr>
        <p:txBody>
          <a:bodyPr/>
          <a:lstStyle/>
          <a:p>
            <a:r>
              <a:rPr lang="en-US" altLang="en-US">
                <a:solidFill>
                  <a:srgbClr val="FFC000"/>
                </a:solidFill>
                <a:ea typeface="ＭＳ Ｐゴシック" panose="020B0600070205080204" pitchFamily="34" charset="-128"/>
              </a:rPr>
              <a:t>(Apologies to Gabriel Garcia Márquez)</a:t>
            </a:r>
          </a:p>
          <a:p>
            <a:endParaRPr lang="en-US" altLang="en-US">
              <a:solidFill>
                <a:srgbClr val="FFC000"/>
              </a:solidFill>
              <a:ea typeface="ＭＳ Ｐゴシック" panose="020B0600070205080204" pitchFamily="34" charset="-128"/>
            </a:endParaRPr>
          </a:p>
          <a:p>
            <a:endParaRPr lang="en-US" altLang="en-US">
              <a:solidFill>
                <a:srgbClr val="FFC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John H. Holmes, PhD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Professor of Medical Informatics in Epidemiology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University of Pennsylvania Perelman School of Medicine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Visiting Professor, University of Pavia, Italy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A90A7EA1-77ED-854E-B648-D4C233A0C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 the ICU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4BB2E97-D792-344F-8BB4-1B465A2C64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Ramp up 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support</a:t>
            </a:r>
          </a:p>
          <a:p>
            <a:pPr marL="971550" lvl="1" indent="-51435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Non-rebreathing mask</a:t>
            </a:r>
          </a:p>
          <a:p>
            <a:pPr marL="971550" lvl="1" indent="-51435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Intubation and mechanical ventilation with high levels of PEEP</a:t>
            </a:r>
          </a:p>
          <a:p>
            <a:pPr marL="971550" lvl="1" indent="-51435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ECMO (Extracorporeal Membrane Oxygenation)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Antibiotics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Organ systems monitoring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Pronation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44C66460-1C66-B649-BFF6-FD63ED52AA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Ultimately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983DA329-CC72-2F45-9DB6-FE293F48EC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Possible recovery, but with severe scarring of the lung and reduced pulmonary function in some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Death due to organ system failure	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many cases, fulminant myocarditis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8465A116-3B3F-BD4E-8476-1977657351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it’s like inside an ICU here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0F139B60-0D92-3348-BC02-15D2CFA23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332413"/>
            <a:ext cx="6858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hlinkClick r:id="rId2"/>
              </a:rPr>
              <a:t>https://www.youtube.com/watch?v=rfkbv_WQtn0</a:t>
            </a:r>
            <a:endParaRPr lang="en-US" altLang="en-US" sz="2400"/>
          </a:p>
        </p:txBody>
      </p:sp>
      <p:pic>
        <p:nvPicPr>
          <p:cNvPr id="27651" name="Picture 4">
            <a:extLst>
              <a:ext uri="{FF2B5EF4-FFF2-40B4-BE49-F238E27FC236}">
                <a16:creationId xmlns:a16="http://schemas.microsoft.com/office/drawing/2014/main" id="{6091D9AA-AD23-C840-B3E4-E84D6A9BD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260475"/>
            <a:ext cx="51562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>
            <a:extLst>
              <a:ext uri="{FF2B5EF4-FFF2-40B4-BE49-F238E27FC236}">
                <a16:creationId xmlns:a16="http://schemas.microsoft.com/office/drawing/2014/main" id="{B915568E-6866-054F-99DE-E98E15685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125913"/>
            <a:ext cx="838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hlinkClick r:id="rId4"/>
              </a:rPr>
              <a:t>https://www.la7.it/piazzapulita/video/coronavirus-dentro-il-reparto-di-terapia-intensiva-05-03-2020-311522</a:t>
            </a:r>
            <a:endParaRPr lang="en-US" altLang="en-US"/>
          </a:p>
        </p:txBody>
      </p:sp>
      <p:sp>
        <p:nvSpPr>
          <p:cNvPr id="27653" name="TextBox 6">
            <a:extLst>
              <a:ext uri="{FF2B5EF4-FFF2-40B4-BE49-F238E27FC236}">
                <a16:creationId xmlns:a16="http://schemas.microsoft.com/office/drawing/2014/main" id="{59DCE0ED-D9BE-0B4D-94DB-EC42213FC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78450"/>
            <a:ext cx="2209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And here is a video: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FB601A36-7129-2644-AB0D-6403CA94A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 bring everyone up to speed on the 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C4EFD-B701-1C44-B0AD-38EFA1017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Epidemiologists and public health professionals are using tools to identify, contain, and mitigate the spread</a:t>
            </a:r>
          </a:p>
          <a:p>
            <a:pPr>
              <a:defRPr/>
            </a:pPr>
            <a:r>
              <a:rPr lang="en-US" dirty="0"/>
              <a:t>Epidemic curves are indispensable in understanding the incidence and the rate of transmission</a:t>
            </a:r>
          </a:p>
          <a:p>
            <a:pPr lvl="1">
              <a:defRPr/>
            </a:pPr>
            <a:r>
              <a:rPr lang="en-US" dirty="0"/>
              <a:t>Can inform inference about mode of transmission, identification of hot spots,  development of containment and mitigation policies and procedure, and resource allocation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D895F5A7-F98C-6245-A5CA-1426E7DAF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Comparing epidemic curves</a:t>
            </a:r>
          </a:p>
        </p:txBody>
      </p:sp>
      <p:pic>
        <p:nvPicPr>
          <p:cNvPr id="29698" name="Picture 3">
            <a:extLst>
              <a:ext uri="{FF2B5EF4-FFF2-40B4-BE49-F238E27FC236}">
                <a16:creationId xmlns:a16="http://schemas.microsoft.com/office/drawing/2014/main" id="{0A5E3F92-118E-AE4C-B0CB-5EF1A575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>
            <a:extLst>
              <a:ext uri="{FF2B5EF4-FFF2-40B4-BE49-F238E27FC236}">
                <a16:creationId xmlns:a16="http://schemas.microsoft.com/office/drawing/2014/main" id="{892160B8-6177-9640-82B9-779E65C04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35050"/>
            <a:ext cx="845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hlinkClick r:id="rId3"/>
              </a:rPr>
              <a:t>https://www.statista.com/chart/21112/covid-19-growth-curve-selected-countries/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1942B568-D57A-6A40-B4C8-96C3E1629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500" y="13716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Where we are now globally</a:t>
            </a:r>
          </a:p>
        </p:txBody>
      </p:sp>
      <p:sp>
        <p:nvSpPr>
          <p:cNvPr id="30722" name="Rectangle 5">
            <a:extLst>
              <a:ext uri="{FF2B5EF4-FFF2-40B4-BE49-F238E27FC236}">
                <a16:creationId xmlns:a16="http://schemas.microsoft.com/office/drawing/2014/main" id="{51FA019C-257D-FA4C-8E04-3FBF4F83A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971800"/>
            <a:ext cx="6122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hlinkClick r:id="rId2"/>
              </a:rPr>
              <a:t>https://www.worldometers.info/coronavirus/</a:t>
            </a:r>
            <a:r>
              <a:rPr lang="en-US" altLang="en-US" sz="2400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AD1E1AAD-824F-C14D-BD6A-539E22AF7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this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“Flattening the Curve” all about?</a:t>
            </a:r>
          </a:p>
        </p:txBody>
      </p:sp>
      <p:pic>
        <p:nvPicPr>
          <p:cNvPr id="31746" name="Picture 3">
            <a:extLst>
              <a:ext uri="{FF2B5EF4-FFF2-40B4-BE49-F238E27FC236}">
                <a16:creationId xmlns:a16="http://schemas.microsoft.com/office/drawing/2014/main" id="{89D08486-2D54-B248-A6F2-7E725E66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828800"/>
            <a:ext cx="88487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4">
            <a:extLst>
              <a:ext uri="{FF2B5EF4-FFF2-40B4-BE49-F238E27FC236}">
                <a16:creationId xmlns:a16="http://schemas.microsoft.com/office/drawing/2014/main" id="{39FFEDD6-E575-204E-8A93-2C4BBEB02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172200"/>
            <a:ext cx="6521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How do we accomplish this? Social Distancing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853E7B9-0748-5D4D-A826-F9F9469561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91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The effect of social distancing on incidence</a:t>
            </a:r>
          </a:p>
        </p:txBody>
      </p:sp>
      <p:pic>
        <p:nvPicPr>
          <p:cNvPr id="32770" name="Picture 4">
            <a:extLst>
              <a:ext uri="{FF2B5EF4-FFF2-40B4-BE49-F238E27FC236}">
                <a16:creationId xmlns:a16="http://schemas.microsoft.com/office/drawing/2014/main" id="{F7BF1DDE-52B9-9F43-97DB-0FA78ABC9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417638"/>
            <a:ext cx="8489950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EC4650D-FC4B-AE4E-8DB9-1F176E69C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Let’s compare the curves…</a:t>
            </a: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A0548057-07D5-BD4C-921C-D79797CD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276600"/>
            <a:ext cx="579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hlinkClick r:id="rId2"/>
              </a:rPr>
              <a:t>https://www.visualcapitalist.com/infection-trajectory-flattening-the-covid19-curve/</a:t>
            </a:r>
            <a:r>
              <a:rPr lang="en-US" altLang="en-US" sz="24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6C151316-C856-334D-A080-B09D01AF18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So, back to Italy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9B6CF-E124-0A41-8BBC-B0719081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417638"/>
            <a:ext cx="8259763" cy="345916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All indicators continue to climb</a:t>
            </a:r>
          </a:p>
          <a:p>
            <a:pPr lvl="1">
              <a:defRPr/>
            </a:pPr>
            <a:r>
              <a:rPr lang="en-US" dirty="0"/>
              <a:t>Number recovering with symptoms</a:t>
            </a:r>
          </a:p>
          <a:p>
            <a:pPr lvl="1">
              <a:defRPr/>
            </a:pPr>
            <a:r>
              <a:rPr lang="en-US" dirty="0"/>
              <a:t>Number of patients in ICU</a:t>
            </a:r>
          </a:p>
          <a:p>
            <a:pPr lvl="1">
              <a:defRPr/>
            </a:pPr>
            <a:r>
              <a:rPr lang="en-US" dirty="0"/>
              <a:t>Number on home quarantine</a:t>
            </a:r>
          </a:p>
          <a:p>
            <a:pPr lvl="1">
              <a:defRPr/>
            </a:pPr>
            <a:r>
              <a:rPr lang="en-US" dirty="0"/>
              <a:t>Number of currently positive patients</a:t>
            </a:r>
          </a:p>
          <a:p>
            <a:pPr lvl="1">
              <a:defRPr/>
            </a:pPr>
            <a:r>
              <a:rPr lang="en-US" dirty="0"/>
              <a:t>Number dismissed from care and cured</a:t>
            </a:r>
          </a:p>
          <a:p>
            <a:pPr lvl="1">
              <a:defRPr/>
            </a:pPr>
            <a:r>
              <a:rPr lang="en-US" dirty="0"/>
              <a:t>Number of decedents</a:t>
            </a:r>
          </a:p>
          <a:p>
            <a:pPr lvl="1">
              <a:defRPr/>
            </a:pPr>
            <a:r>
              <a:rPr lang="en-US" dirty="0"/>
              <a:t>Total number of cases since testing started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34819" name="Picture 6">
            <a:extLst>
              <a:ext uri="{FF2B5EF4-FFF2-40B4-BE49-F238E27FC236}">
                <a16:creationId xmlns:a16="http://schemas.microsoft.com/office/drawing/2014/main" id="{5494698D-61DB-0A4F-9C7C-A7EC36BB4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24400"/>
            <a:ext cx="82296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7">
            <a:extLst>
              <a:ext uri="{FF2B5EF4-FFF2-40B4-BE49-F238E27FC236}">
                <a16:creationId xmlns:a16="http://schemas.microsoft.com/office/drawing/2014/main" id="{E7993663-6140-F145-BB45-E9C271D68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" y="5943600"/>
            <a:ext cx="7708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hlinkClick r:id="rId3"/>
              </a:rPr>
              <a:t>https://lab.gedidigital.it/gedi-visual/2020/coronavirus-i-contagi-in-italia/?ref=RHPPTP-BH-I250745935-C12-P8-S1.3-T1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E921DB0-C6DB-8F45-896B-F0FEBEFC0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Some basic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C3582-F9E6-634E-9227-2E511E372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SARS-COV-2 is a novel coronavirus, similar to what we see with SARS and MERS, but it has never been identified before the outbreak in Wuhan, China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dirty="0"/>
              <a:t>COVID-19 is not the virus, but the disease caused by it</a:t>
            </a:r>
          </a:p>
          <a:p>
            <a:pPr lvl="1">
              <a:defRPr/>
            </a:pPr>
            <a:r>
              <a:rPr lang="en-US" dirty="0"/>
              <a:t>Recently determined by the WHO to be a pandemic</a:t>
            </a:r>
          </a:p>
          <a:p>
            <a:pPr marL="457200" lvl="1" indent="0">
              <a:buFontTx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A5AB4705-AA14-F248-97C2-CAD29F9A6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happening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41F6F-AEC6-734D-8FA9-269F10B99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8006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/>
              <a:t>Country-wide shutdown (March 9)</a:t>
            </a:r>
            <a:endParaRPr lang="en-US" dirty="0"/>
          </a:p>
          <a:p>
            <a:pPr lvl="1">
              <a:defRPr/>
            </a:pPr>
            <a:r>
              <a:rPr lang="en-US" dirty="0"/>
              <a:t>All cafes, bars, restaurants, places of business, non-essential government offices</a:t>
            </a:r>
          </a:p>
          <a:p>
            <a:pPr lvl="1">
              <a:defRPr/>
            </a:pPr>
            <a:r>
              <a:rPr lang="en-US" dirty="0"/>
              <a:t>Food markets, pharmacies, and newsstands exempted</a:t>
            </a:r>
          </a:p>
          <a:p>
            <a:pPr>
              <a:defRPr/>
            </a:pPr>
            <a:r>
              <a:rPr lang="en-US" dirty="0"/>
              <a:t>Effect on daily life</a:t>
            </a:r>
          </a:p>
          <a:p>
            <a:pPr lvl="1">
              <a:defRPr/>
            </a:pPr>
            <a:r>
              <a:rPr lang="en-US" dirty="0"/>
              <a:t>“Stay-home” order</a:t>
            </a:r>
          </a:p>
          <a:p>
            <a:pPr lvl="2">
              <a:defRPr/>
            </a:pPr>
            <a:r>
              <a:rPr lang="en-US" dirty="0"/>
              <a:t>No movement outside the home is allowed except for specific purposes</a:t>
            </a:r>
          </a:p>
          <a:p>
            <a:pPr lvl="2">
              <a:defRPr/>
            </a:pPr>
            <a:r>
              <a:rPr lang="en-US" dirty="0"/>
              <a:t>No visits with friends or family</a:t>
            </a:r>
          </a:p>
          <a:p>
            <a:pPr lvl="2">
              <a:defRPr/>
            </a:pPr>
            <a:r>
              <a:rPr lang="en-US" dirty="0"/>
              <a:t>The streets are literally, and spookily, empty</a:t>
            </a:r>
          </a:p>
          <a:p>
            <a:pPr lvl="1">
              <a:defRPr/>
            </a:pPr>
            <a:r>
              <a:rPr lang="en-US" dirty="0"/>
              <a:t>Severe economic impact</a:t>
            </a:r>
          </a:p>
          <a:p>
            <a:pPr>
              <a:defRPr/>
            </a:pPr>
            <a:r>
              <a:rPr lang="en-US" dirty="0"/>
              <a:t>Effect on healthcare</a:t>
            </a:r>
          </a:p>
          <a:p>
            <a:pPr lvl="1">
              <a:defRPr/>
            </a:pPr>
            <a:r>
              <a:rPr lang="en-US" dirty="0"/>
              <a:t>DRAMATIC shortages of ICU beds and staff</a:t>
            </a:r>
          </a:p>
          <a:p>
            <a:pPr lvl="1">
              <a:defRPr/>
            </a:pPr>
            <a:r>
              <a:rPr lang="en-US" dirty="0"/>
              <a:t>Shutdown of elective admissions and surgery</a:t>
            </a:r>
          </a:p>
          <a:p>
            <a:pPr lvl="1">
              <a:defRPr/>
            </a:pPr>
            <a:r>
              <a:rPr lang="en-US" dirty="0"/>
              <a:t>Drain on acute care resources for other health outcomes, such as MI, CVA, other infectious disease, etc.</a:t>
            </a:r>
          </a:p>
          <a:p>
            <a:pPr lvl="1">
              <a:defRPr/>
            </a:pPr>
            <a:endParaRPr lang="en-US" dirty="0"/>
          </a:p>
          <a:p>
            <a:pPr lvl="2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CAB48300-90ED-D841-8AD3-2D1CA1F52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About the “stay-home”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E9837-C2B6-904E-8E4A-3B367DF28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/>
              <a:t>You have to fill out an “</a:t>
            </a:r>
            <a:r>
              <a:rPr lang="en-US" dirty="0" err="1"/>
              <a:t>autodichiarazione</a:t>
            </a:r>
            <a:r>
              <a:rPr lang="en-US" dirty="0"/>
              <a:t>” that indicates who you are, where you’re coming from, where you’re going, and the reason for being out</a:t>
            </a:r>
          </a:p>
          <a:p>
            <a:pPr lvl="1">
              <a:defRPr/>
            </a:pPr>
            <a:r>
              <a:rPr lang="en-US" dirty="0"/>
              <a:t>Work (not all work is accepted, healthcare is)</a:t>
            </a:r>
          </a:p>
          <a:p>
            <a:pPr lvl="1">
              <a:defRPr/>
            </a:pPr>
            <a:r>
              <a:rPr lang="en-US" dirty="0"/>
              <a:t>Needing healthcare</a:t>
            </a:r>
          </a:p>
          <a:p>
            <a:pPr lvl="1">
              <a:defRPr/>
            </a:pPr>
            <a:r>
              <a:rPr lang="en-US" dirty="0"/>
              <a:t>“Necessaries” (food, medications, etc.)</a:t>
            </a:r>
          </a:p>
          <a:p>
            <a:pPr>
              <a:defRPr/>
            </a:pPr>
            <a:r>
              <a:rPr lang="en-US" dirty="0"/>
              <a:t>You have to swear and sign the form to verify the above, plus a new clause that you are not positive, and you are not under quarantine orders (because you came into contact with a positive)</a:t>
            </a:r>
          </a:p>
          <a:p>
            <a:pPr>
              <a:defRPr/>
            </a:pPr>
            <a:r>
              <a:rPr lang="en-US" dirty="0"/>
              <a:t>Penalties: 210 € and/or three months in jail</a:t>
            </a:r>
          </a:p>
          <a:p>
            <a:pPr lvl="1">
              <a:defRPr/>
            </a:pPr>
            <a:r>
              <a:rPr lang="en-US" dirty="0"/>
              <a:t>If you are positive or under quarantine and you make a false statement, 4-12 years in prison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05E67726-9C85-2147-B528-08E7C2DE3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These guys mean business…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44874375-E143-FE4F-A74B-6ABDF2E9B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095500"/>
            <a:ext cx="8128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294B7B5A-3940-E648-BD4F-F27195870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334000"/>
            <a:ext cx="4313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hlinkClick r:id="rId3"/>
              </a:rPr>
              <a:t>https://laprovinciapavese.gelocal.it/pavia</a:t>
            </a:r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4E587FA1-63FF-284A-AF14-2C4033CF4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 do these…</a:t>
            </a: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34C80D22-E336-A748-8A8E-782E34772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60880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25E47A92-7DC8-AA43-9BB1-EA326128F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5756275"/>
            <a:ext cx="480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hlinkClick r:id="rId3"/>
              </a:rPr>
              <a:t>https://laprovinciapavese.gelocal.it/pavia</a:t>
            </a:r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2366F94E-9E50-2144-88C2-3F8D0B5C43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Let’s open this up for discussion!</a:t>
            </a:r>
          </a:p>
        </p:txBody>
      </p:sp>
      <p:sp>
        <p:nvSpPr>
          <p:cNvPr id="39938" name="Subtitle 2">
            <a:extLst>
              <a:ext uri="{FF2B5EF4-FFF2-40B4-BE49-F238E27FC236}">
                <a16:creationId xmlns:a16="http://schemas.microsoft.com/office/drawing/2014/main" id="{C84A6F16-72F5-DC49-A78D-583F97AACC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510DEC8A-C7ED-AA41-82DA-4660F41BFB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Features of COVID-19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C999A4A-2F20-7243-8297-C9F1890354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 most people, it causes few, if any symptoms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Data from a town in Italy indicate 60-70% of those testing positive are asymptomatic throughout their course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In others, the disease is devastating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Cascade of system compromise, involving lungs, heart, kidneys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5CF23032-F833-D044-B28E-2119EE3C7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Emerging symptomatology of COVID-19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A8526F46-05BE-C74C-AB24-355A5D06BA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1676400"/>
            <a:ext cx="8572500" cy="4876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list of possible symptoms is growing with more experience and additional case reports, but include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Fever (typically high, 101-103F)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Dry cough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Chest discomfort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Headache (new)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Low-grade fever (new)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Sore throat (new)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Hyposmia, dysgeusia,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ageusia</a:t>
            </a:r>
            <a:r>
              <a:rPr lang="en-US" altLang="en-US" dirty="0">
                <a:ea typeface="ＭＳ Ｐゴシック" panose="020B0600070205080204" pitchFamily="34" charset="-128"/>
              </a:rPr>
              <a:t> (within this week)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9335C3FD-B172-8940-A23C-F442F6B54C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1447800"/>
            <a:ext cx="7772400" cy="147002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Treatment of COVID-19: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In the early stages…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2857D887-56AB-9545-AC9E-C13F6853C48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6400800" cy="1752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Until someone tests positive, assume one with symptoms is positive and self-quarantine.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pPr lvl="2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DE8A560C-72B2-6E4D-A039-9BE08DDFD1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 COVID-19 progresses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B1BBC673-6C1E-6D46-9E1E-E332DBC76B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Most (~80%) will experience a flu-like syndrome that lasts 10-14 days and can rest at home (in quarantine, of course!)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Others (elders, immunocompromised, those with significant comorbidities)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Usually hospitalized after triage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Most will be discharged after 7-10 days to quarantine at home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Some will end up in the ICU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3">
            <a:extLst>
              <a:ext uri="{FF2B5EF4-FFF2-40B4-BE49-F238E27FC236}">
                <a16:creationId xmlns:a16="http://schemas.microsoft.com/office/drawing/2014/main" id="{FFBCBEDC-456E-024C-B930-F76F38215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Triage tents</a:t>
            </a:r>
          </a:p>
        </p:txBody>
      </p:sp>
      <p:pic>
        <p:nvPicPr>
          <p:cNvPr id="22530" name="Picture 4">
            <a:extLst>
              <a:ext uri="{FF2B5EF4-FFF2-40B4-BE49-F238E27FC236}">
                <a16:creationId xmlns:a16="http://schemas.microsoft.com/office/drawing/2014/main" id="{07384BF4-708C-4D45-904A-FC8B3D44D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1417638"/>
            <a:ext cx="64166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>
            <a:extLst>
              <a:ext uri="{FF2B5EF4-FFF2-40B4-BE49-F238E27FC236}">
                <a16:creationId xmlns:a16="http://schemas.microsoft.com/office/drawing/2014/main" id="{75F10281-95F4-3E46-A678-CF66874C5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943600"/>
            <a:ext cx="845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hlinkClick r:id="rId3"/>
              </a:rPr>
              <a:t>https://rep.repubblica.it/pwa/generale/2020/03/17/news/coronavirus_il_grido_delle_marche_due_calamita_in_tre_anni_ora_rischiamo_il_collasso_-251569899/</a:t>
            </a:r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A13683DB-9F47-0A43-9987-2EC17CDA97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Trajectory for the hospitalized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BC7AF-607A-B34B-82F6-B3903ED43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Observation</a:t>
            </a:r>
          </a:p>
          <a:p>
            <a:pPr lvl="1">
              <a:defRPr/>
            </a:pPr>
            <a:r>
              <a:rPr lang="en-US" dirty="0"/>
              <a:t>Ongoing clinical assessment</a:t>
            </a:r>
          </a:p>
          <a:p>
            <a:pPr lvl="1">
              <a:defRPr/>
            </a:pPr>
            <a:r>
              <a:rPr lang="en-US" dirty="0"/>
              <a:t>Pulse oximetry</a:t>
            </a:r>
          </a:p>
          <a:p>
            <a:pPr lvl="1">
              <a:defRPr/>
            </a:pPr>
            <a:r>
              <a:rPr lang="en-US" dirty="0"/>
              <a:t>Nasal O2 with mask, non-rebreathing mask if needed, but (next slide….)</a:t>
            </a:r>
          </a:p>
          <a:p>
            <a:pPr lvl="1">
              <a:defRPr/>
            </a:pPr>
            <a:r>
              <a:rPr lang="en-US" dirty="0"/>
              <a:t>Fluid resuscitation as needed</a:t>
            </a:r>
          </a:p>
          <a:p>
            <a:pPr lvl="1">
              <a:defRPr/>
            </a:pPr>
            <a:r>
              <a:rPr lang="en-US" dirty="0"/>
              <a:t>Chest films (some using CT)</a:t>
            </a:r>
          </a:p>
          <a:p>
            <a:pPr lvl="1">
              <a:defRPr/>
            </a:pPr>
            <a:r>
              <a:rPr lang="en-US" dirty="0"/>
              <a:t>Blood gases and chemistries</a:t>
            </a:r>
          </a:p>
          <a:p>
            <a:pPr lvl="1">
              <a:defRPr/>
            </a:pPr>
            <a:r>
              <a:rPr lang="en-US" dirty="0"/>
              <a:t>Recovery after weeks for most of the 20%</a:t>
            </a:r>
          </a:p>
          <a:p>
            <a:pPr lvl="1">
              <a:defRPr/>
            </a:pPr>
            <a:r>
              <a:rPr lang="en-US" dirty="0"/>
              <a:t>Antibiotics</a:t>
            </a:r>
          </a:p>
          <a:p>
            <a:pPr>
              <a:defRPr/>
            </a:pPr>
            <a:r>
              <a:rPr lang="en-US" dirty="0"/>
              <a:t>Transfer (or direct admit) to the ICU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F1D9A1C5-0FB5-8D41-992D-93CCBA029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happening…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956B074A-3280-4844-B0BF-4C13DE7DBC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Bilateral interstitial pneumonia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Disseminated alveolar inflammation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Prevents alveoli from expanding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Arterial paO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can fall to extremely low levels (&lt;40mmHg) and the FiO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/paO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ration is high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Lung imaging characterized by scarring and consolidation 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31F70893-6516-6F4A-9ADE-B62E4FF02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48200"/>
            <a:ext cx="29718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14184878</TotalTime>
  <Pages>59</Pages>
  <Words>1009</Words>
  <Application>Microsoft Macintosh PowerPoint</Application>
  <PresentationFormat>On-screen Show (4:3)</PresentationFormat>
  <Paragraphs>123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ＭＳ Ｐゴシック</vt:lpstr>
      <vt:lpstr>Arial</vt:lpstr>
      <vt:lpstr>Default Design</vt:lpstr>
      <vt:lpstr>Report from Italy during the time of  SARS-CoV-2  </vt:lpstr>
      <vt:lpstr>Some basic facts</vt:lpstr>
      <vt:lpstr>Features of COVID-19</vt:lpstr>
      <vt:lpstr>Emerging symptomatology of COVID-19</vt:lpstr>
      <vt:lpstr>Treatment of COVID-19: In the early stages…</vt:lpstr>
      <vt:lpstr>As COVID-19 progresses</vt:lpstr>
      <vt:lpstr>Triage tents</vt:lpstr>
      <vt:lpstr>Trajectory for the hospitalized</vt:lpstr>
      <vt:lpstr>What is happening…</vt:lpstr>
      <vt:lpstr>In the ICU</vt:lpstr>
      <vt:lpstr>Ultimately</vt:lpstr>
      <vt:lpstr>What it’s like inside an ICU here</vt:lpstr>
      <vt:lpstr>To bring everyone up to speed on the epidemiology</vt:lpstr>
      <vt:lpstr>Comparing epidemic curves</vt:lpstr>
      <vt:lpstr>Where we are now globally</vt:lpstr>
      <vt:lpstr>What is this  “Flattening the Curve” all about?</vt:lpstr>
      <vt:lpstr>The effect of social distancing on incidence</vt:lpstr>
      <vt:lpstr>Let’s compare the curves…</vt:lpstr>
      <vt:lpstr>So, back to Italy</vt:lpstr>
      <vt:lpstr>What is happening here</vt:lpstr>
      <vt:lpstr>About the “stay-home” order</vt:lpstr>
      <vt:lpstr>These guys mean business…</vt:lpstr>
      <vt:lpstr>So do these…</vt:lpstr>
      <vt:lpstr>Let’s open this up for discussion!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Knowledge Discovery in Clinical Databases</dc:title>
  <dc:creator>John H. Holmes</dc:creator>
  <cp:lastModifiedBy>Holmes, John</cp:lastModifiedBy>
  <cp:revision>446</cp:revision>
  <cp:lastPrinted>2016-10-03T13:40:00Z</cp:lastPrinted>
  <dcterms:created xsi:type="dcterms:W3CDTF">1997-12-06T17:43:38Z</dcterms:created>
  <dcterms:modified xsi:type="dcterms:W3CDTF">2020-03-18T15:34:02Z</dcterms:modified>
</cp:coreProperties>
</file>